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8E1D2-8BB0-41C7-BDB9-06B2FEDFAFF0}" type="datetimeFigureOut">
              <a:rPr lang="en-US" smtClean="0"/>
              <a:pPr/>
              <a:t>13-Apr-10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A83823-6492-4309-BA0E-521D3B00BF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A83823-6492-4309-BA0E-521D3B00BFC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CB97365-EBCA-4027-87D5-99FC1D4DF0BB}" type="datetimeFigureOut">
              <a:rPr lang="en-US" smtClean="0"/>
              <a:pPr/>
              <a:t>13-Apr-10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13-Apr-10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13-Apr-10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13-Apr-10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13-Apr-10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13-Apr-10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13-Apr-10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B97365-EBCA-4027-87D5-99FC1D4DF0BB}" type="datetimeFigureOut">
              <a:rPr lang="en-US" smtClean="0"/>
              <a:pPr/>
              <a:t>13-Apr-10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13-Apr-10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13-Apr-10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13-Apr-10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13-Apr-10</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zlatko.inf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smtClean="0"/>
              <a:t>Linearni statistički modeli</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Predmet istraživanja</a:t>
            </a:r>
            <a:endParaRPr lang="en-US"/>
          </a:p>
        </p:txBody>
      </p:sp>
      <p:sp>
        <p:nvSpPr>
          <p:cNvPr id="3" name="Content Placeholder 2"/>
          <p:cNvSpPr>
            <a:spLocks noGrp="1"/>
          </p:cNvSpPr>
          <p:nvPr>
            <p:ph idx="1"/>
          </p:nvPr>
        </p:nvSpPr>
        <p:spPr/>
        <p:txBody>
          <a:bodyPr>
            <a:normAutofit fontScale="92500" lnSpcReduction="10000"/>
          </a:bodyPr>
          <a:lstStyle/>
          <a:p>
            <a:r>
              <a:rPr lang="sr-Latn-RS" smtClean="0"/>
              <a:t>Predmet istraživanja u okviru predmeta Linearni statistički modeli je Multivarijaciona statistička analiza.</a:t>
            </a:r>
          </a:p>
          <a:p>
            <a:r>
              <a:rPr lang="sr-Latn-RS" smtClean="0"/>
              <a:t>Multivarijaciona analiza predstavlja skup </a:t>
            </a:r>
            <a:r>
              <a:rPr lang="sr-Latn-RS" smtClean="0"/>
              <a:t>statistički</a:t>
            </a:r>
            <a:r>
              <a:rPr lang="en-US" smtClean="0"/>
              <a:t>h</a:t>
            </a:r>
            <a:r>
              <a:rPr lang="sr-Latn-RS" smtClean="0"/>
              <a:t> </a:t>
            </a:r>
            <a:r>
              <a:rPr lang="sr-Latn-RS" smtClean="0"/>
              <a:t>metoda koje simultano analiziraju višedimenziona merenja dobijena za svaku jedinicu posmatranja iz skupa objekata koje ispitujemo.</a:t>
            </a:r>
          </a:p>
          <a:p>
            <a:r>
              <a:rPr lang="sr-Latn-RS" smtClean="0"/>
              <a:t>Naziv predmeta Linearni statistički modeli potiče iz ljudske potrebe za linearizacijom.</a:t>
            </a:r>
          </a:p>
          <a:p>
            <a:r>
              <a:rPr lang="sr-Latn-RS" smtClean="0"/>
              <a:t>Kroz istoriju matematike, pa samim tim i statistike, shvatanje sveta je linearnog karaktera.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Literatura</a:t>
            </a:r>
            <a:endParaRPr lang="en-US"/>
          </a:p>
        </p:txBody>
      </p:sp>
      <p:sp>
        <p:nvSpPr>
          <p:cNvPr id="3" name="Content Placeholder 2"/>
          <p:cNvSpPr>
            <a:spLocks noGrp="1"/>
          </p:cNvSpPr>
          <p:nvPr>
            <p:ph idx="1"/>
          </p:nvPr>
        </p:nvSpPr>
        <p:spPr/>
        <p:txBody>
          <a:bodyPr>
            <a:normAutofit lnSpcReduction="10000"/>
          </a:bodyPr>
          <a:lstStyle/>
          <a:p>
            <a:r>
              <a:rPr lang="sr-Latn-RS" smtClean="0"/>
              <a:t>Osnovna literatura predmeta</a:t>
            </a:r>
          </a:p>
          <a:p>
            <a:pPr marL="1042416" lvl="1" indent="-457200">
              <a:buFont typeface="+mj-lt"/>
              <a:buAutoNum type="arabicPeriod"/>
            </a:pPr>
            <a:r>
              <a:rPr lang="sr-Latn-RS" smtClean="0"/>
              <a:t>Knjiga “Multivarijaciona analiza”, autora Zlatko Kovačić</a:t>
            </a:r>
          </a:p>
          <a:p>
            <a:pPr marL="1042416" lvl="1" indent="-457200">
              <a:buFont typeface="+mj-lt"/>
              <a:buAutoNum type="arabicPeriod"/>
            </a:pPr>
            <a:r>
              <a:rPr lang="sr-Latn-RS" smtClean="0"/>
              <a:t>Skripta “Linearni statistički modeli”, autora Zoran Radojičić</a:t>
            </a:r>
          </a:p>
          <a:p>
            <a:pPr marL="1042416" lvl="1" indent="-457200">
              <a:buFont typeface="+mj-lt"/>
              <a:buAutoNum type="arabicPeriod"/>
            </a:pPr>
            <a:r>
              <a:rPr lang="sr-Latn-RS" smtClean="0"/>
              <a:t>Skripta “Linearni statistički modeli – Podsetnik pojmova i primera”,  autora Zoran Radojičić</a:t>
            </a:r>
          </a:p>
          <a:p>
            <a:pPr marL="722376" indent="-457200"/>
            <a:r>
              <a:rPr lang="sr-Latn-RS" smtClean="0"/>
              <a:t>Literaturu pod rednim brojem 1. možete skinuti sa sajta </a:t>
            </a:r>
            <a:r>
              <a:rPr lang="sr-Latn-RS" smtClean="0">
                <a:hlinkClick r:id="rId3"/>
              </a:rPr>
              <a:t>http://zlatko.info</a:t>
            </a:r>
            <a:endParaRPr lang="sr-Latn-RS" smtClean="0"/>
          </a:p>
          <a:p>
            <a:pPr marL="722376" indent="-457200"/>
            <a:r>
              <a:rPr lang="sr-Latn-RS" smtClean="0"/>
              <a:t>Literatura pod redim brojem 2. i 3. možete skinuti sa sajta http://statlab.fon.rs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Organizacija predmeta</a:t>
            </a:r>
            <a:endParaRPr lang="en-US"/>
          </a:p>
        </p:txBody>
      </p:sp>
      <p:sp>
        <p:nvSpPr>
          <p:cNvPr id="3" name="Content Placeholder 2"/>
          <p:cNvSpPr>
            <a:spLocks noGrp="1"/>
          </p:cNvSpPr>
          <p:nvPr>
            <p:ph idx="1"/>
          </p:nvPr>
        </p:nvSpPr>
        <p:spPr/>
        <p:txBody>
          <a:bodyPr>
            <a:normAutofit lnSpcReduction="10000"/>
          </a:bodyPr>
          <a:lstStyle/>
          <a:p>
            <a:r>
              <a:rPr lang="sr-Latn-RS" smtClean="0"/>
              <a:t>Predavanja 2 časa nedeljno</a:t>
            </a:r>
          </a:p>
          <a:p>
            <a:r>
              <a:rPr lang="sr-Latn-RS" smtClean="0"/>
              <a:t>Vežbe 2 časa nedeljno</a:t>
            </a:r>
          </a:p>
          <a:p>
            <a:r>
              <a:rPr lang="sr-Latn-RS" smtClean="0"/>
              <a:t>Ukupno 60 časova za semestar</a:t>
            </a:r>
          </a:p>
          <a:p>
            <a:r>
              <a:rPr lang="sr-Latn-RS" smtClean="0"/>
              <a:t>Predavanja se bave teorijskim aspektima multivarijacione analize</a:t>
            </a:r>
          </a:p>
          <a:p>
            <a:r>
              <a:rPr lang="sr-Latn-RS" smtClean="0"/>
              <a:t>U okviru vežbi izučava se praktični aspekt primene multivarijacione analize, kao i uprošćeni oblik zadataka.</a:t>
            </a:r>
          </a:p>
          <a:p>
            <a:r>
              <a:rPr lang="sr-Latn-RS" smtClean="0"/>
              <a:t>U okviru predmeta sprovodi se i kurs korišćenja statističkog paketa SPSS.</a:t>
            </a:r>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Predmet istraživanja</a:t>
            </a:r>
            <a:endParaRPr lang="en-US"/>
          </a:p>
        </p:txBody>
      </p:sp>
      <p:sp>
        <p:nvSpPr>
          <p:cNvPr id="3" name="Content Placeholder 2"/>
          <p:cNvSpPr>
            <a:spLocks noGrp="1"/>
          </p:cNvSpPr>
          <p:nvPr>
            <p:ph idx="1"/>
          </p:nvPr>
        </p:nvSpPr>
        <p:spPr/>
        <p:txBody>
          <a:bodyPr/>
          <a:lstStyle/>
          <a:p>
            <a:r>
              <a:rPr lang="sr-Latn-RS" smtClean="0"/>
              <a:t>Uvod u multivarijacionu analizu</a:t>
            </a:r>
          </a:p>
          <a:p>
            <a:r>
              <a:rPr lang="sr-Latn-RS" smtClean="0"/>
              <a:t>Višedimenzionalni rasporedi</a:t>
            </a:r>
          </a:p>
          <a:p>
            <a:r>
              <a:rPr lang="sr-Latn-RS" smtClean="0"/>
              <a:t>Višedimenzionaln</a:t>
            </a:r>
            <a:r>
              <a:rPr lang="en-US" smtClean="0"/>
              <a:t>a</a:t>
            </a:r>
            <a:r>
              <a:rPr lang="sr-Latn-RS" smtClean="0"/>
              <a:t> normal</a:t>
            </a:r>
            <a:r>
              <a:rPr lang="en-US" smtClean="0"/>
              <a:t>na</a:t>
            </a:r>
            <a:r>
              <a:rPr lang="sr-Latn-RS" smtClean="0"/>
              <a:t> raspo</a:t>
            </a:r>
            <a:r>
              <a:rPr lang="en-US" smtClean="0"/>
              <a:t>d</a:t>
            </a:r>
            <a:r>
              <a:rPr lang="sr-Latn-RS" smtClean="0"/>
              <a:t>e</a:t>
            </a:r>
            <a:r>
              <a:rPr lang="en-US" smtClean="0"/>
              <a:t>la</a:t>
            </a:r>
            <a:endParaRPr lang="sr-Latn-RS" smtClean="0"/>
          </a:p>
          <a:p>
            <a:r>
              <a:rPr lang="sr-Latn-RS" smtClean="0"/>
              <a:t>Glavne komponente</a:t>
            </a:r>
          </a:p>
          <a:p>
            <a:r>
              <a:rPr lang="sr-Latn-RS" smtClean="0"/>
              <a:t>Faktorska analiza</a:t>
            </a:r>
          </a:p>
          <a:p>
            <a:r>
              <a:rPr lang="sr-Latn-RS" smtClean="0"/>
              <a:t>Analiza grupisanja</a:t>
            </a:r>
          </a:p>
          <a:p>
            <a:pPr lvl="1"/>
            <a:r>
              <a:rPr lang="sr-Latn-RS" smtClean="0"/>
              <a:t>Hijerarhijska analiza grupisanja</a:t>
            </a:r>
          </a:p>
          <a:p>
            <a:pPr lvl="1"/>
            <a:r>
              <a:rPr lang="sr-Latn-RS" smtClean="0"/>
              <a:t>Nehijerarsijska analiza grupisanja</a:t>
            </a:r>
          </a:p>
          <a:p>
            <a:r>
              <a:rPr lang="sr-Latn-RS" smtClean="0"/>
              <a:t>Diskriminaciona analiza</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Analiza glavnih komponenti</a:t>
            </a:r>
            <a:endParaRPr lang="en-US"/>
          </a:p>
        </p:txBody>
      </p:sp>
      <p:sp>
        <p:nvSpPr>
          <p:cNvPr id="3" name="Content Placeholder 2"/>
          <p:cNvSpPr>
            <a:spLocks noGrp="1"/>
          </p:cNvSpPr>
          <p:nvPr>
            <p:ph idx="1"/>
          </p:nvPr>
        </p:nvSpPr>
        <p:spPr>
          <a:xfrm>
            <a:off x="457200" y="1285860"/>
            <a:ext cx="8686800" cy="4709160"/>
          </a:xfrm>
        </p:spPr>
        <p:txBody>
          <a:bodyPr>
            <a:noAutofit/>
          </a:bodyPr>
          <a:lstStyle/>
          <a:p>
            <a:r>
              <a:rPr lang="en-US" sz="2400" smtClean="0"/>
              <a:t>Analiza glavnih komponenata je metoda za redukciju ve</a:t>
            </a:r>
            <a:r>
              <a:rPr lang="sr-Latn-RS" sz="2400" smtClean="0"/>
              <a:t>ć</a:t>
            </a:r>
            <a:r>
              <a:rPr lang="en-US" sz="2400" smtClean="0"/>
              <a:t>eg broja promenljivih koje razmatramo, na manji broj novih promenljivih (nazivamo ih glavne komponente). Najčešće manjim brojem glavnih komponenata objašnjavamo pretežan deo varijanse originalnih promenljivih, što omogućava lakše razumevanje informacije sadržane u podacima. Osnovni zadatak jeste konstruisanje linearne kombinacije originalnih promenljivih (glavnih komponenata) uz uslov da obuhvate što je moguće veći iznos varijanse originalnog skupa promenljivih. Sukcesivne glavne komponente izdvajaju se uz ograničenje da su me</a:t>
            </a:r>
            <a:r>
              <a:rPr lang="vi-VN" sz="2400" smtClean="0"/>
              <a:t>đ</a:t>
            </a:r>
            <a:r>
              <a:rPr lang="en-US" sz="2400" smtClean="0"/>
              <a:t>usobom nekorelisane i da obuhvataju u maksimalnom iznosu preostali deo ukupne varijanse koji nije obuhvaćen prethodno izdvojenim komponentama. </a:t>
            </a:r>
            <a:endParaRPr lang="en-US"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Faktorska analiza </a:t>
            </a:r>
            <a:endParaRPr lang="en-US"/>
          </a:p>
        </p:txBody>
      </p:sp>
      <p:sp>
        <p:nvSpPr>
          <p:cNvPr id="3" name="Content Placeholder 2"/>
          <p:cNvSpPr>
            <a:spLocks noGrp="1"/>
          </p:cNvSpPr>
          <p:nvPr>
            <p:ph idx="1"/>
          </p:nvPr>
        </p:nvSpPr>
        <p:spPr>
          <a:xfrm>
            <a:off x="0" y="1285860"/>
            <a:ext cx="9144000" cy="4709160"/>
          </a:xfrm>
        </p:spPr>
        <p:txBody>
          <a:bodyPr>
            <a:noAutofit/>
          </a:bodyPr>
          <a:lstStyle/>
          <a:p>
            <a:r>
              <a:rPr lang="en-US" sz="2400" smtClean="0"/>
              <a:t>Slična je metodi glavnih komponenti po tome što se koristi za opis varijacija izme</a:t>
            </a:r>
            <a:r>
              <a:rPr lang="vi-VN" sz="2400" smtClean="0"/>
              <a:t>đ</a:t>
            </a:r>
            <a:r>
              <a:rPr lang="en-US" sz="2400" smtClean="0"/>
              <a:t>u promenljivih na osnovu manjeg broja promenljivih (nazivamo ih faktori). Me</a:t>
            </a:r>
            <a:r>
              <a:rPr lang="vi-VN" sz="2400" smtClean="0"/>
              <a:t>đ</a:t>
            </a:r>
            <a:r>
              <a:rPr lang="en-US" sz="2400" smtClean="0"/>
              <a:t>utim, za razliku od nje, pretpostavlja postojanje odgovarajućeg statističkog modela kojim originalnu promenljivu iskazujemo kao linearnu kombinaciju faktora plus greška modela, odnosno veličina koja odražava stepen nezavisnosti posmatrane promenljive od svih ostalih. Na taj način se celokupna kovarijansa ili korelacija objašnjava zajedničkim faktorima, a neobjašnjeni deo se pridružuje grešci (naziva se specifičan faktor). Dakle, kod faktorske analize, za razliku od glavnih komponenata gde smo zainteresovani za objašnjenje varijanse, naš interes je usmeren ka objašnjenju kovarijanse, odnosno onog dela ukupne varijanse koji promenljiva deli sa ostalim promenljivama iz posmatranog skupa promenljivih. </a:t>
            </a:r>
            <a:endParaRPr 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Analiza grupisanja</a:t>
            </a:r>
            <a:endParaRPr lang="en-US"/>
          </a:p>
        </p:txBody>
      </p:sp>
      <p:sp>
        <p:nvSpPr>
          <p:cNvPr id="3" name="Content Placeholder 2"/>
          <p:cNvSpPr>
            <a:spLocks noGrp="1"/>
          </p:cNvSpPr>
          <p:nvPr>
            <p:ph idx="1"/>
          </p:nvPr>
        </p:nvSpPr>
        <p:spPr/>
        <p:txBody>
          <a:bodyPr>
            <a:normAutofit lnSpcReduction="10000"/>
          </a:bodyPr>
          <a:lstStyle/>
          <a:p>
            <a:r>
              <a:rPr lang="en-US" smtClean="0"/>
              <a:t>Analiza grupisanja je metoda za redukciju podataka, no za razliku od prethodne dve metode koje su orijentisane ka kolonama (promenljivama), ona je orijentisana ka redovima (objektima) matrice podataka. Ovom analizom kombinujemo objekte u grupe relativno homogenih objekata. Zadatak u mnogim istraživanjima upravo je identifikovanje manjeg broja grupa, tako da su elementi koji pripadaju nekoj grupi u izvesnom smislu sličniji jedan drugom, nego što su to elementi koji pripadaju drugim grupama. </a:t>
            </a: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Diskriminaciona analiza</a:t>
            </a:r>
            <a:endParaRPr lang="en-US"/>
          </a:p>
        </p:txBody>
      </p:sp>
      <p:sp>
        <p:nvSpPr>
          <p:cNvPr id="3" name="Content Placeholder 2"/>
          <p:cNvSpPr>
            <a:spLocks noGrp="1"/>
          </p:cNvSpPr>
          <p:nvPr>
            <p:ph idx="1"/>
          </p:nvPr>
        </p:nvSpPr>
        <p:spPr/>
        <p:txBody>
          <a:bodyPr/>
          <a:lstStyle/>
          <a:p>
            <a:r>
              <a:rPr lang="en-US" smtClean="0"/>
              <a:t>Bavi se problemom razdvajanja grupa i alokacijom opservacija u ranije definisane grupe. Primena diskriminacione analize omogućava identifikaciju promenljive koja je najviše doprinela razdvajanju grupa kao i predvi</a:t>
            </a:r>
            <a:r>
              <a:rPr lang="vi-VN" smtClean="0"/>
              <a:t>đ</a:t>
            </a:r>
            <a:r>
              <a:rPr lang="en-US" smtClean="0"/>
              <a:t>anje verovatnoće da će objekat pripasti jednoj od grupa, na osnovu vrednosti skupa nezavisnih promenljivih. </a:t>
            </a:r>
          </a:p>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TotalTime>
  <Words>589</Words>
  <Application>Microsoft Office PowerPoint</Application>
  <PresentationFormat>On-screen Show (4:3)</PresentationFormat>
  <Paragraphs>44</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Linearni statistički modeli</vt:lpstr>
      <vt:lpstr>Predmet istraživanja</vt:lpstr>
      <vt:lpstr>Literatura</vt:lpstr>
      <vt:lpstr>Organizacija predmeta</vt:lpstr>
      <vt:lpstr>Predmet istraživanja</vt:lpstr>
      <vt:lpstr>Analiza glavnih komponenti</vt:lpstr>
      <vt:lpstr>Faktorska analiza </vt:lpstr>
      <vt:lpstr>Analiza grupisanja</vt:lpstr>
      <vt:lpstr>Diskriminaciona analiza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Linearni statistički modeli</dc:title>
  <dc:creator>Zoran</dc:creator>
  <cp:lastModifiedBy>Zoran</cp:lastModifiedBy>
  <cp:revision>12</cp:revision>
  <dcterms:created xsi:type="dcterms:W3CDTF">2010-04-10T21:11:30Z</dcterms:created>
  <dcterms:modified xsi:type="dcterms:W3CDTF">2010-04-13T21:12:17Z</dcterms:modified>
</cp:coreProperties>
</file>